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22"/>
  </p:notesMasterIdLst>
  <p:sldIdLst>
    <p:sldId id="352" r:id="rId3"/>
    <p:sldId id="342" r:id="rId4"/>
    <p:sldId id="296" r:id="rId5"/>
    <p:sldId id="346" r:id="rId6"/>
    <p:sldId id="354" r:id="rId7"/>
    <p:sldId id="345" r:id="rId8"/>
    <p:sldId id="348" r:id="rId9"/>
    <p:sldId id="349" r:id="rId10"/>
    <p:sldId id="351" r:id="rId11"/>
    <p:sldId id="355" r:id="rId12"/>
    <p:sldId id="356" r:id="rId13"/>
    <p:sldId id="357" r:id="rId14"/>
    <p:sldId id="358" r:id="rId15"/>
    <p:sldId id="359" r:id="rId16"/>
    <p:sldId id="360" r:id="rId17"/>
    <p:sldId id="361" r:id="rId18"/>
    <p:sldId id="362" r:id="rId19"/>
    <p:sldId id="363" r:id="rId20"/>
    <p:sldId id="353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D006DD-FB5A-4405-90EA-C73F57000BEA}" type="datetimeFigureOut">
              <a:rPr lang="zh-CN" altLang="en-US" smtClean="0"/>
              <a:t>2025-09-09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02839C-AD2D-4D69-A9AA-09CDCA06EB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9013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973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8552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37508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66439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6362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5836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8351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3751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268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5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Fun Clubs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(3a-3d)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4828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作业</a:t>
              </a:r>
              <a:r>
                <a:rPr lang="en-US" altLang="zh-CN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进阶演练</a:t>
              </a:r>
            </a:p>
          </p:txBody>
        </p:sp>
      </p:grpSp>
      <p:sp>
        <p:nvSpPr>
          <p:cNvPr id="3" name="矩形 2"/>
          <p:cNvSpPr>
            <a:spLocks noChangeAspect="1"/>
          </p:cNvSpPr>
          <p:nvPr/>
        </p:nvSpPr>
        <p:spPr>
          <a:xfrm>
            <a:off x="381000" y="1362857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基础巩固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一、根据句意及中文提示填空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cat is too fat.Can it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爬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trees?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.I’m in the opera club now.I can learn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更多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about Beijing Opera here.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want to watch you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弹奏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the 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guzheng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Mum.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.Thanks for your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美味的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)cake, Ella.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每个人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in our class can play a kind of musical instrument.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4897966" y="2482022"/>
            <a:ext cx="100059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climb</a:t>
            </a:r>
            <a:endParaRPr lang="zh-CN" altLang="en-US" sz="28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416639" y="3036633"/>
            <a:ext cx="92204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more</a:t>
            </a:r>
            <a:endParaRPr lang="zh-CN" altLang="en-US" sz="28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4228243" y="4087068"/>
            <a:ext cx="80182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play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222067" y="4690483"/>
            <a:ext cx="147829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delicious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877023" y="5227447"/>
            <a:ext cx="156004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Everyone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697982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57682"/>
            <a:ext cx="11430000" cy="62540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二、单项填空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—Yes, but I’m not good at it.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A.Can you swim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B.May you swim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C.Need you swim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D.Must you swim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.—Can you play the drums?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like it very much.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A.No, I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needn’t	B.Yes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 need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C.No, I don’t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D.Yes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 can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12233" y="731471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1132089" y="463565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418859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06936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—He can paint.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A.What does he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	B.Where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 he paint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C.What can he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	D.What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colour is it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.—Can Linda sing?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.But she can dance well.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A.Yes, she does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B.Yes, she can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C.No, she can’t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D.No, she doesn’t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78669" y="40693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1166912" y="325386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16792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16767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.Can 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well?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A.sing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B.to sing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C.sings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D.singing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12134" y="129150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65068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38250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能力提升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三、句型转换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.She can see some words on the blackboard.(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改为否定句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words on the blackboard.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brother can make a kite.(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改为一般疑问句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brother make a kite?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.She can speak English well.(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改为一般疑问句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并作肯定回答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English well?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—Yes,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23766" y="2247001"/>
            <a:ext cx="33072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can’t                    any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755946" y="3325788"/>
            <a:ext cx="24978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Can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your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1310751" y="4432359"/>
            <a:ext cx="37321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Can                        speak</a:t>
            </a:r>
            <a:endParaRPr lang="zh-CN" altLang="en-US" sz="2800"/>
          </a:p>
        </p:txBody>
      </p:sp>
      <p:sp>
        <p:nvSpPr>
          <p:cNvPr id="6" name="矩形 5"/>
          <p:cNvSpPr/>
          <p:nvPr/>
        </p:nvSpPr>
        <p:spPr>
          <a:xfrm>
            <a:off x="2004846" y="5052161"/>
            <a:ext cx="27751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she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  can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20434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424926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little girl can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speak English, Japanese and Chinese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little girl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.you, can, sports, what, play(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连词成句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5785" y="2027083"/>
            <a:ext cx="70230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can                                      do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813044" y="3063117"/>
            <a:ext cx="70615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sports        can          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you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play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723657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17701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思维拓展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四、语法填空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Dear Grace,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are you?Thank you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your last email.You want to know about my school clubs, right?Well, I can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(tell) you something about the school clubs.There are many clubs in my school, like the English club, the art club, the music club and the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(sport) club.I have two good friends, Jack and Lisa.We all want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(join) the school clubs.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90526" y="2222292"/>
            <a:ext cx="6046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for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7963857" y="2792811"/>
            <a:ext cx="6415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tell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8179614" y="3817351"/>
            <a:ext cx="10422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sports</a:t>
            </a:r>
            <a:endParaRPr lang="zh-CN" altLang="en-US" sz="2800"/>
          </a:p>
        </p:txBody>
      </p:sp>
      <p:sp>
        <p:nvSpPr>
          <p:cNvPr id="6" name="矩形 5"/>
          <p:cNvSpPr/>
          <p:nvPr/>
        </p:nvSpPr>
        <p:spPr>
          <a:xfrm>
            <a:off x="9073466" y="4442636"/>
            <a:ext cx="1111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 join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691028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756682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want to join the music club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 can play the guitar.I can’t speak English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(good), but I also want to join the English club.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Jack likes sports.He plays football well.He wants to join the sports club.He can play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violin.But he doesn’t want to join the music club.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Lisa likes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(draw).She wants to join the art club.She also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(speak) English very well.I think she can be in the English club.She can’t be in the music club.She can’t play any instruments.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39848" y="815859"/>
            <a:ext cx="13179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because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3206922" y="1339079"/>
            <a:ext cx="8018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well</a:t>
            </a:r>
            <a:endParaRPr lang="zh-CN" altLang="en-US" sz="2800"/>
          </a:p>
        </p:txBody>
      </p:sp>
      <p:sp>
        <p:nvSpPr>
          <p:cNvPr id="6" name="矩形 5"/>
          <p:cNvSpPr/>
          <p:nvPr/>
        </p:nvSpPr>
        <p:spPr>
          <a:xfrm>
            <a:off x="3525421" y="2437860"/>
            <a:ext cx="6222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the</a:t>
            </a:r>
            <a:endParaRPr lang="zh-CN" altLang="en-US" sz="2800"/>
          </a:p>
        </p:txBody>
      </p:sp>
      <p:sp>
        <p:nvSpPr>
          <p:cNvPr id="7" name="矩形 6"/>
          <p:cNvSpPr/>
          <p:nvPr/>
        </p:nvSpPr>
        <p:spPr>
          <a:xfrm>
            <a:off x="3127791" y="3536641"/>
            <a:ext cx="29065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drawing/to draw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8" name="矩形 7"/>
          <p:cNvSpPr/>
          <p:nvPr/>
        </p:nvSpPr>
        <p:spPr>
          <a:xfrm>
            <a:off x="1864070" y="4111095"/>
            <a:ext cx="11400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speaks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37457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473621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there any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(club) in your school?What club are you in?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Please write an email and tell me about your school clubs.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Yours,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Jane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350416" y="1504443"/>
            <a:ext cx="9412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clubs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995987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6806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4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9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" name="圆角矩形 4">
            <a:hlinkClick r:id="rId4" action="ppaction://hlinksldjump"/>
          </p:cNvPr>
          <p:cNvSpPr/>
          <p:nvPr/>
        </p:nvSpPr>
        <p:spPr>
          <a:xfrm>
            <a:off x="6477060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作业</a:t>
            </a:r>
            <a:r>
              <a:rPr lang="en-US" altLang="zh-CN" sz="360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进阶演练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97118"/>
            <a:ext cx="478207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据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自身情况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表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675668716"/>
              </p:ext>
            </p:extLst>
          </p:nvPr>
        </p:nvGraphicFramePr>
        <p:xfrm>
          <a:off x="381000" y="1549604"/>
          <a:ext cx="11430000" cy="3328416"/>
        </p:xfrm>
        <a:graphic>
          <a:graphicData uri="http://schemas.openxmlformats.org/drawingml/2006/table">
            <a:tbl>
              <a:tblPr firstRow="1" firstCol="1" bandRow="1"/>
              <a:tblGrid>
                <a:gridCol w="3810000"/>
                <a:gridCol w="3810000"/>
                <a:gridCol w="38100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Ability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Can’t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cook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swim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 ping-pong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paint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 the guitar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矩形 13"/>
          <p:cNvSpPr>
            <a:spLocks noChangeAspect="1"/>
          </p:cNvSpPr>
          <p:nvPr/>
        </p:nvSpPr>
        <p:spPr>
          <a:xfrm>
            <a:off x="307429" y="5042559"/>
            <a:ext cx="543739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略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40057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二、用情态动词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的适当形式完成下列句子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can speak Chinese well, but Linda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you tell me your name?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 fish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swim, and a cat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climb trees.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.Where’s my cap? I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find it.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Can you help me find it? 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096000" y="1908941"/>
            <a:ext cx="1253805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can’t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35632" y="2443197"/>
            <a:ext cx="76174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Can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993969" y="3015790"/>
            <a:ext cx="6815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can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722902" y="3015790"/>
            <a:ext cx="6815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can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928152" y="3587947"/>
            <a:ext cx="1253805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can’t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519689583"/>
              </p:ext>
            </p:extLst>
          </p:nvPr>
        </p:nvGraphicFramePr>
        <p:xfrm>
          <a:off x="381000" y="1638531"/>
          <a:ext cx="11430000" cy="3328416"/>
        </p:xfrm>
        <a:graphic>
          <a:graphicData uri="http://schemas.openxmlformats.org/drawingml/2006/table">
            <a:tbl>
              <a:tblPr firstRow="1" firstCol="1" bandRow="1"/>
              <a:tblGrid>
                <a:gridCol w="3327971"/>
                <a:gridCol w="8102029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                   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 join the music club.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swim?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 choose the sports club.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KE7TRX12.ep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59340" y="1704443"/>
            <a:ext cx="1163516" cy="1497286"/>
          </a:xfrm>
          <a:prstGeom prst="rect">
            <a:avLst/>
          </a:prstGeom>
        </p:spPr>
      </p:pic>
      <p:pic>
        <p:nvPicPr>
          <p:cNvPr id="4" name="KE7TRX13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05814" y="3404024"/>
            <a:ext cx="1517042" cy="1288290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4238971" y="1556447"/>
            <a:ext cx="355097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Can you play the violin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999259" y="2118766"/>
            <a:ext cx="89159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 can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321165" y="3761872"/>
            <a:ext cx="150323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Yes,I can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81000" y="849662"/>
            <a:ext cx="459292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根据图片提示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补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全对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话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403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082780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ping-pong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你会打乒乓球吗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can./No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can’t.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是的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我会。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我不会。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情态动词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能够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会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表示一个人做某事的能力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其否定式为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cannot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can’t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没有人称和数的变化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其主语可以是任何人称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单、复数均可。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Peter can run really fast, but I can’t.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彼得跑步真的很快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而我就不行。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07234"/>
            <a:ext cx="920957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情态动词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在肯定句、否定句和疑问句中的用法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851642097"/>
              </p:ext>
            </p:extLst>
          </p:nvPr>
        </p:nvGraphicFramePr>
        <p:xfrm>
          <a:off x="381000" y="859720"/>
          <a:ext cx="11430000" cy="4992624"/>
        </p:xfrm>
        <a:graphic>
          <a:graphicData uri="http://schemas.openxmlformats.org/drawingml/2006/table">
            <a:tbl>
              <a:tblPr firstRow="1" firstCol="1" bandRow="1"/>
              <a:tblGrid>
                <a:gridCol w="749157"/>
                <a:gridCol w="1520576"/>
                <a:gridCol w="2157573"/>
                <a:gridCol w="7002694"/>
              </a:tblGrid>
              <a:tr h="0">
                <a:tc rowSpan="3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态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动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结构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例句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肯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定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+can+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动词原形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 can read English stories to us.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他们会给我们读英语故事。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Jenny can teach you to paint.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珍妮会教你画画。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否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定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 can’t+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动词原形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can’t play the violin.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我不会拉小提琴。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can’t come today.He is ill.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他今天不能来了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他病了。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421052729"/>
              </p:ext>
            </p:extLst>
          </p:nvPr>
        </p:nvGraphicFramePr>
        <p:xfrm>
          <a:off x="381000" y="338807"/>
          <a:ext cx="11430000" cy="6102096"/>
        </p:xfrm>
        <a:graphic>
          <a:graphicData uri="http://schemas.openxmlformats.org/drawingml/2006/table">
            <a:tbl>
              <a:tblPr firstRow="1" firstCol="1" bandRow="1"/>
              <a:tblGrid>
                <a:gridCol w="574497"/>
                <a:gridCol w="955496"/>
                <a:gridCol w="2609636"/>
                <a:gridCol w="7290371"/>
              </a:tblGrid>
              <a:tr h="0">
                <a:tc rowSpan="3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态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动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结构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例句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般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疑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问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动词原形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其他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—Can you come on time?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你能准时到达吗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—Yes, I can./No, I can’t.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是的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能。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不能。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殊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疑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问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疑问词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+can+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动词原形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其他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—What can you do for the children?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你能为孩子们做什么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—I can play games with them.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我会和他们做游戏。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411976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Bill can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draw and swim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Bill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我会说英语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但不会踢足球。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English, but I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football.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002613" y="2542092"/>
            <a:ext cx="307327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  can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954757" y="2542092"/>
            <a:ext cx="5437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197822" y="3612179"/>
            <a:ext cx="257474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can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speak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704770" y="3612179"/>
            <a:ext cx="276864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can’t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play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469032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316</TotalTime>
  <Words>710</Words>
  <Application>Microsoft Office PowerPoint</Application>
  <PresentationFormat>宽屏</PresentationFormat>
  <Paragraphs>206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NEU-BZ-S92</vt:lpstr>
      <vt:lpstr>方正大雅宋简体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56</cp:revision>
  <dcterms:created xsi:type="dcterms:W3CDTF">2021-07-19T03:09:34Z</dcterms:created>
  <dcterms:modified xsi:type="dcterms:W3CDTF">2025-09-09T07:21:29Z</dcterms:modified>
</cp:coreProperties>
</file>